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1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B1A4E-F0BD-904C-84CB-325C48DDAFF7}" type="datetimeFigureOut">
              <a:rPr lang="en-US" smtClean="0"/>
              <a:t>4/3/15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7E47D-7C4F-7C4A-9421-62D7F751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2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has been reflected over</a:t>
            </a:r>
            <a:r>
              <a:rPr lang="en-US" baseline="0" dirty="0" smtClean="0"/>
              <a:t> the x-axis and it   has been </a:t>
            </a:r>
            <a:r>
              <a:rPr lang="en-US" dirty="0" smtClean="0"/>
              <a:t>vertically stretched by a factor</a:t>
            </a:r>
            <a:r>
              <a:rPr lang="en-US" baseline="0" dirty="0" smtClean="0"/>
              <a:t> of 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7E47D-7C4F-7C4A-9421-62D7F751B1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37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1) Amplitude is |-2|=2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7E47D-7C4F-7C4A-9421-62D7F751B1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72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2) Horizontal compression		3) Horizontal</a:t>
            </a:r>
            <a:r>
              <a:rPr lang="en-US" baseline="0" dirty="0" smtClean="0"/>
              <a:t> stretch	 	The period changes!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7E47D-7C4F-7C4A-9421-62D7F751B1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83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1) 6</a:t>
            </a:r>
            <a:r>
              <a:rPr lang="en-US" baseline="0" dirty="0" smtClean="0"/>
              <a:t> </a:t>
            </a:r>
            <a:r>
              <a:rPr lang="en-US" dirty="0" smtClean="0"/>
              <a:t>pi		2) pi/3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7E47D-7C4F-7C4A-9421-62D7F751B1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44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7E47D-7C4F-7C4A-9421-62D7F751B1F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704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April 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April 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April 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April 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April 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April 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April 3,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April 3,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April 3,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April 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April 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April 3,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960507" y="2058195"/>
            <a:ext cx="5648623" cy="1204306"/>
          </a:xfrm>
        </p:spPr>
        <p:txBody>
          <a:bodyPr/>
          <a:lstStyle/>
          <a:p>
            <a:pPr algn="ctr"/>
            <a:r>
              <a:rPr lang="en-US" dirty="0" smtClean="0"/>
              <a:t>Amplitude and Period</a:t>
            </a:r>
            <a:endParaRPr lang="en-US" dirty="0"/>
          </a:p>
        </p:txBody>
      </p:sp>
      <p:sp>
        <p:nvSpPr>
          <p:cNvPr id="4" name="Punched Tape 3"/>
          <p:cNvSpPr/>
          <p:nvPr/>
        </p:nvSpPr>
        <p:spPr>
          <a:xfrm>
            <a:off x="6640053" y="891374"/>
            <a:ext cx="2205924" cy="1270206"/>
          </a:xfrm>
          <a:prstGeom prst="flowChartPunchedTap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677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Example 5</a:t>
            </a:r>
            <a:r>
              <a:rPr lang="en-US" dirty="0" smtClean="0">
                <a:latin typeface="Comic Sans MS"/>
                <a:cs typeface="Comic Sans MS"/>
              </a:rPr>
              <a:t>: g</a:t>
            </a:r>
            <a:r>
              <a:rPr lang="en-US" dirty="0" smtClean="0">
                <a:latin typeface="Comic Sans MS"/>
                <a:cs typeface="Comic Sans MS"/>
              </a:rPr>
              <a:t>(</a:t>
            </a:r>
            <a:r>
              <a:rPr lang="en-US" dirty="0">
                <a:latin typeface="Comic Sans MS"/>
                <a:cs typeface="Comic Sans MS"/>
              </a:rPr>
              <a:t>x) = 0.5 </a:t>
            </a:r>
            <a:r>
              <a:rPr lang="en-US" dirty="0" err="1">
                <a:latin typeface="Comic Sans MS"/>
                <a:cs typeface="Comic Sans MS"/>
              </a:rPr>
              <a:t>cos</a:t>
            </a:r>
            <a:r>
              <a:rPr lang="en-US" dirty="0">
                <a:latin typeface="Comic Sans MS"/>
                <a:cs typeface="Comic Sans MS"/>
              </a:rPr>
              <a:t> (2x) </a:t>
            </a:r>
            <a:r>
              <a:rPr lang="en-US" dirty="0" smtClean="0">
                <a:latin typeface="Comic Sans MS"/>
                <a:cs typeface="Comic Sans MS"/>
              </a:rPr>
              <a:t>  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567" y="1100628"/>
            <a:ext cx="8754785" cy="3836722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2800" dirty="0" smtClean="0">
                <a:latin typeface="Comic Sans MS"/>
                <a:cs typeface="Comic Sans MS"/>
              </a:rPr>
              <a:t>State the amplitude and period </a:t>
            </a:r>
          </a:p>
          <a:p>
            <a:pPr marL="0" indent="0"/>
            <a:endParaRPr lang="en-US" sz="2800" dirty="0" smtClean="0">
              <a:latin typeface="Comic Sans MS"/>
              <a:cs typeface="Comic Sans MS"/>
            </a:endParaRPr>
          </a:p>
          <a:p>
            <a:pPr marL="514350" indent="-514350">
              <a:buAutoNum type="arabicParenR"/>
            </a:pPr>
            <a:r>
              <a:rPr lang="en-US" sz="2800" dirty="0" smtClean="0">
                <a:latin typeface="Comic Sans MS"/>
                <a:cs typeface="Comic Sans MS"/>
              </a:rPr>
              <a:t>Graph f(</a:t>
            </a:r>
            <a:r>
              <a:rPr lang="en-US" sz="2800" dirty="0">
                <a:latin typeface="Comic Sans MS"/>
                <a:cs typeface="Comic Sans MS"/>
              </a:rPr>
              <a:t>x) = </a:t>
            </a:r>
            <a:r>
              <a:rPr lang="en-US" sz="2800" dirty="0" err="1">
                <a:latin typeface="Comic Sans MS"/>
                <a:cs typeface="Comic Sans MS"/>
              </a:rPr>
              <a:t>cos</a:t>
            </a:r>
            <a:r>
              <a:rPr lang="en-US" sz="2800" dirty="0">
                <a:latin typeface="Comic Sans MS"/>
                <a:cs typeface="Comic Sans MS"/>
              </a:rPr>
              <a:t> (x</a:t>
            </a:r>
            <a:r>
              <a:rPr lang="en-US" sz="2800" dirty="0" smtClean="0">
                <a:latin typeface="Comic Sans MS"/>
                <a:cs typeface="Comic Sans MS"/>
              </a:rPr>
              <a:t>) and </a:t>
            </a:r>
            <a:r>
              <a:rPr lang="en-US" sz="2800" dirty="0">
                <a:latin typeface="Comic Sans MS"/>
                <a:cs typeface="Comic Sans MS"/>
              </a:rPr>
              <a:t>g(x) = 0.5 </a:t>
            </a:r>
            <a:r>
              <a:rPr lang="en-US" sz="2800" dirty="0" err="1">
                <a:latin typeface="Comic Sans MS"/>
                <a:cs typeface="Comic Sans MS"/>
              </a:rPr>
              <a:t>cos</a:t>
            </a:r>
            <a:r>
              <a:rPr lang="en-US" sz="2800" dirty="0">
                <a:latin typeface="Comic Sans MS"/>
                <a:cs typeface="Comic Sans MS"/>
              </a:rPr>
              <a:t> (2x</a:t>
            </a:r>
            <a:r>
              <a:rPr lang="en-US" sz="2800" dirty="0" smtClean="0">
                <a:latin typeface="Comic Sans MS"/>
                <a:cs typeface="Comic Sans MS"/>
              </a:rPr>
              <a:t>)</a:t>
            </a:r>
          </a:p>
          <a:p>
            <a:pPr marL="0" indent="0"/>
            <a:endParaRPr lang="en-US" sz="2800" dirty="0" smtClean="0">
              <a:latin typeface="Comic Sans MS"/>
              <a:cs typeface="Comic Sans MS"/>
            </a:endParaRPr>
          </a:p>
          <a:p>
            <a:pPr marL="514350" indent="-514350">
              <a:buAutoNum type="arabicParenR"/>
            </a:pPr>
            <a:r>
              <a:rPr lang="en-US" sz="2800" dirty="0" smtClean="0">
                <a:latin typeface="Comic Sans MS"/>
                <a:cs typeface="Comic Sans MS"/>
              </a:rPr>
              <a:t>Compare the graphs. </a:t>
            </a:r>
            <a:endParaRPr lang="en-US" sz="2800" dirty="0">
              <a:latin typeface="Comic Sans MS"/>
              <a:cs typeface="Comic Sans MS"/>
            </a:endParaRPr>
          </a:p>
          <a:p>
            <a:pPr algn="ctr"/>
            <a:r>
              <a:rPr lang="en-US" sz="2800" dirty="0" smtClean="0">
                <a:latin typeface="Comic Sans MS"/>
                <a:cs typeface="Comic Sans MS"/>
              </a:rPr>
              <a:t> </a:t>
            </a:r>
            <a:endParaRPr lang="en-US" sz="2800" dirty="0">
              <a:latin typeface="Comic Sans MS"/>
              <a:cs typeface="Comic Sans MS"/>
            </a:endParaRPr>
          </a:p>
          <a:p>
            <a:pPr algn="ctr"/>
            <a:endParaRPr lang="en-US" sz="2800" dirty="0" smtClean="0">
              <a:latin typeface="Comic Sans MS"/>
              <a:cs typeface="Comic Sans MS"/>
            </a:endParaRPr>
          </a:p>
          <a:p>
            <a:pPr marL="0" indent="0"/>
            <a:endParaRPr lang="en-US" sz="2800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726526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8245" y="676069"/>
            <a:ext cx="85217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mic Sans MS"/>
                <a:cs typeface="Comic Sans MS"/>
              </a:rPr>
              <a:t> </a:t>
            </a:r>
            <a:r>
              <a:rPr lang="en-US" sz="4000" dirty="0" smtClean="0">
                <a:latin typeface="Comic Sans MS"/>
                <a:cs typeface="Comic Sans MS"/>
              </a:rPr>
              <a:t>5.3 </a:t>
            </a:r>
            <a:r>
              <a:rPr lang="en-US" sz="4000" dirty="0">
                <a:latin typeface="Comic Sans MS"/>
                <a:cs typeface="Comic Sans MS"/>
              </a:rPr>
              <a:t>I can identify the transformations made to the Sine and Cosine graph.</a:t>
            </a:r>
          </a:p>
          <a:p>
            <a:pPr algn="ctr"/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0605" y="2967335"/>
            <a:ext cx="86994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Comic Sans MS"/>
                <a:cs typeface="Comic Sans MS"/>
              </a:rPr>
              <a:t>5.4 I </a:t>
            </a:r>
            <a:r>
              <a:rPr lang="en-US" sz="4000" dirty="0">
                <a:latin typeface="Comic Sans MS"/>
                <a:cs typeface="Comic Sans MS"/>
              </a:rPr>
              <a:t>can construct the Sine and Cosine graph using transformations.</a:t>
            </a:r>
            <a:r>
              <a:rPr lang="en-US" sz="4000" dirty="0">
                <a:latin typeface="Comic Sans MS"/>
                <a:cs typeface="Comic Sans MS"/>
              </a:rPr>
              <a:t> </a:t>
            </a:r>
            <a:endParaRPr lang="en-US" sz="4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33826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omic Sans MS"/>
                <a:cs typeface="Comic Sans MS"/>
              </a:rPr>
              <a:t>Review: Transformations</a:t>
            </a:r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125" y="1100628"/>
            <a:ext cx="8139050" cy="357984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How would the graph of g(x) = -3x</a:t>
            </a:r>
            <a:r>
              <a:rPr lang="en-US" sz="2800" baseline="30000" dirty="0" smtClean="0">
                <a:latin typeface="Comic Sans MS"/>
                <a:cs typeface="Comic Sans MS"/>
              </a:rPr>
              <a:t>2</a:t>
            </a:r>
            <a:r>
              <a:rPr lang="en-US" sz="2800" dirty="0" smtClean="0">
                <a:latin typeface="Comic Sans MS"/>
                <a:cs typeface="Comic Sans MS"/>
              </a:rPr>
              <a:t> compare to the parent graph of f(x) = x</a:t>
            </a:r>
            <a:r>
              <a:rPr lang="en-US" sz="2800" baseline="30000" dirty="0" smtClean="0">
                <a:latin typeface="Comic Sans MS"/>
                <a:cs typeface="Comic Sans MS"/>
              </a:rPr>
              <a:t>2</a:t>
            </a:r>
            <a:r>
              <a:rPr lang="en-US" sz="2800" dirty="0" smtClean="0">
                <a:latin typeface="Comic Sans MS"/>
                <a:cs typeface="Comic Sans MS"/>
              </a:rPr>
              <a:t> ?</a:t>
            </a:r>
            <a:endParaRPr lang="en-US" sz="2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289524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omic Sans MS"/>
                <a:cs typeface="Comic Sans MS"/>
              </a:rPr>
              <a:t>Amplitude</a:t>
            </a:r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334" y="1100628"/>
            <a:ext cx="8788073" cy="383672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When a number is multiplied on the outside of the sine or cosine function, it stretches the graph and also changes the maximum and the minimum.</a:t>
            </a:r>
          </a:p>
          <a:p>
            <a:endParaRPr lang="en-US" sz="1000" dirty="0" smtClean="0">
              <a:latin typeface="Comic Sans MS"/>
              <a:cs typeface="Comic Sans MS"/>
            </a:endParaRPr>
          </a:p>
          <a:p>
            <a:r>
              <a:rPr lang="en-US" sz="2800" dirty="0" smtClean="0">
                <a:latin typeface="Comic Sans MS"/>
                <a:cs typeface="Comic Sans MS"/>
              </a:rPr>
              <a:t>For f(</a:t>
            </a:r>
            <a:r>
              <a:rPr lang="en-US" sz="2800" dirty="0" err="1" smtClean="0">
                <a:latin typeface="Comic Sans MS"/>
                <a:cs typeface="Comic Sans MS"/>
              </a:rPr>
              <a:t>θ</a:t>
            </a:r>
            <a:r>
              <a:rPr lang="en-US" sz="2800" dirty="0" smtClean="0">
                <a:latin typeface="Comic Sans MS"/>
                <a:cs typeface="Comic Sans MS"/>
              </a:rPr>
              <a:t>) = </a:t>
            </a:r>
            <a:r>
              <a:rPr lang="en-US" sz="2800" dirty="0" err="1" smtClean="0">
                <a:latin typeface="Comic Sans MS"/>
                <a:cs typeface="Comic Sans MS"/>
              </a:rPr>
              <a:t>Asinθ</a:t>
            </a:r>
            <a:r>
              <a:rPr lang="en-US" sz="2800" dirty="0" smtClean="0">
                <a:latin typeface="Comic Sans MS"/>
                <a:cs typeface="Comic Sans MS"/>
              </a:rPr>
              <a:t> or f(</a:t>
            </a:r>
            <a:r>
              <a:rPr lang="en-US" sz="2800" dirty="0" err="1" smtClean="0">
                <a:latin typeface="Comic Sans MS"/>
                <a:cs typeface="Comic Sans MS"/>
              </a:rPr>
              <a:t>θ</a:t>
            </a:r>
            <a:r>
              <a:rPr lang="en-US" sz="2800" dirty="0" smtClean="0">
                <a:latin typeface="Comic Sans MS"/>
                <a:cs typeface="Comic Sans MS"/>
              </a:rPr>
              <a:t>) = </a:t>
            </a:r>
            <a:r>
              <a:rPr lang="en-US" sz="2800" dirty="0" err="1" smtClean="0">
                <a:latin typeface="Comic Sans MS"/>
                <a:cs typeface="Comic Sans MS"/>
              </a:rPr>
              <a:t>Acosθ</a:t>
            </a:r>
            <a:r>
              <a:rPr lang="en-US" sz="2800" dirty="0" smtClean="0">
                <a:latin typeface="Comic Sans MS"/>
                <a:cs typeface="Comic Sans MS"/>
              </a:rPr>
              <a:t> the maximum value is |A|.</a:t>
            </a:r>
          </a:p>
          <a:p>
            <a:endParaRPr lang="en-US" sz="900" dirty="0">
              <a:latin typeface="Comic Sans MS"/>
              <a:cs typeface="Comic Sans MS"/>
            </a:endParaRPr>
          </a:p>
          <a:p>
            <a:r>
              <a:rPr lang="en-US" sz="2800" dirty="0" smtClean="0">
                <a:latin typeface="Comic Sans MS"/>
                <a:cs typeface="Comic Sans MS"/>
              </a:rPr>
              <a:t>|A| is called the Amplitude.</a:t>
            </a:r>
            <a:endParaRPr lang="en-US" sz="2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020682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Example 1: Find the Amplitude, the maximum and the minimum.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22820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f(</a:t>
            </a:r>
            <a:r>
              <a:rPr lang="en-US" sz="2800" dirty="0" err="1" smtClean="0">
                <a:latin typeface="Comic Sans MS"/>
                <a:cs typeface="Comic Sans MS"/>
              </a:rPr>
              <a:t>θ</a:t>
            </a:r>
            <a:r>
              <a:rPr lang="en-US" sz="2800" dirty="0" smtClean="0">
                <a:latin typeface="Comic Sans MS"/>
                <a:cs typeface="Comic Sans MS"/>
              </a:rPr>
              <a:t>) = –4sinθ</a:t>
            </a:r>
          </a:p>
          <a:p>
            <a:endParaRPr lang="en-US" sz="2800" dirty="0">
              <a:latin typeface="Comic Sans MS"/>
              <a:cs typeface="Comic Sans MS"/>
            </a:endParaRPr>
          </a:p>
          <a:p>
            <a:r>
              <a:rPr lang="en-US" sz="2800" dirty="0" smtClean="0">
                <a:latin typeface="Comic Sans MS"/>
                <a:cs typeface="Comic Sans MS"/>
              </a:rPr>
              <a:t>The amplitude is |4| = 4.</a:t>
            </a:r>
          </a:p>
          <a:p>
            <a:endParaRPr lang="en-US" sz="2800" dirty="0">
              <a:latin typeface="Comic Sans MS"/>
              <a:cs typeface="Comic Sans MS"/>
            </a:endParaRPr>
          </a:p>
          <a:p>
            <a:r>
              <a:rPr lang="en-US" sz="2800" dirty="0" smtClean="0">
                <a:latin typeface="Comic Sans MS"/>
                <a:cs typeface="Comic Sans MS"/>
              </a:rPr>
              <a:t>The maximum value is 4.</a:t>
            </a:r>
          </a:p>
          <a:p>
            <a:endParaRPr lang="en-US" sz="2800" dirty="0">
              <a:latin typeface="Comic Sans MS"/>
              <a:cs typeface="Comic Sans MS"/>
            </a:endParaRPr>
          </a:p>
          <a:p>
            <a:r>
              <a:rPr lang="en-US" sz="2800" dirty="0" smtClean="0">
                <a:latin typeface="Comic Sans MS"/>
                <a:cs typeface="Comic Sans MS"/>
              </a:rPr>
              <a:t>The minimum value is -4.</a:t>
            </a:r>
          </a:p>
          <a:p>
            <a:endParaRPr lang="en-US" sz="2800" dirty="0">
              <a:latin typeface="Comic Sans MS"/>
              <a:cs typeface="Comic Sans MS"/>
            </a:endParaRPr>
          </a:p>
          <a:p>
            <a:r>
              <a:rPr lang="en-US" sz="2800" dirty="0" smtClean="0">
                <a:latin typeface="Comic Sans MS"/>
                <a:cs typeface="Comic Sans MS"/>
              </a:rPr>
              <a:t>Now graph the function.</a:t>
            </a:r>
            <a:endParaRPr lang="en-US" sz="2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959828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Example 2: f(</a:t>
            </a:r>
            <a:r>
              <a:rPr lang="en-US" dirty="0" err="1" smtClean="0">
                <a:latin typeface="Comic Sans MS"/>
                <a:cs typeface="Comic Sans MS"/>
              </a:rPr>
              <a:t>θ</a:t>
            </a:r>
            <a:r>
              <a:rPr lang="en-US" dirty="0" smtClean="0">
                <a:latin typeface="Comic Sans MS"/>
                <a:cs typeface="Comic Sans MS"/>
              </a:rPr>
              <a:t>) = -2cos</a:t>
            </a:r>
            <a:r>
              <a:rPr lang="en-US" dirty="0">
                <a:latin typeface="Comic Sans MS"/>
                <a:cs typeface="Comic Sans MS"/>
              </a:rPr>
              <a:t>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2800" dirty="0" smtClean="0">
                <a:latin typeface="Comic Sans MS"/>
                <a:cs typeface="Comic Sans MS"/>
              </a:rPr>
              <a:t>State the amplitude.</a:t>
            </a:r>
          </a:p>
          <a:p>
            <a:pPr marL="0" indent="0"/>
            <a:endParaRPr lang="en-US" sz="2800" dirty="0" smtClean="0">
              <a:latin typeface="Comic Sans MS"/>
              <a:cs typeface="Comic Sans MS"/>
            </a:endParaRPr>
          </a:p>
          <a:p>
            <a:pPr marL="514350" indent="-514350">
              <a:buAutoNum type="arabicParenR"/>
            </a:pPr>
            <a:r>
              <a:rPr lang="en-US" sz="2800" dirty="0" smtClean="0">
                <a:latin typeface="Comic Sans MS"/>
                <a:cs typeface="Comic Sans MS"/>
              </a:rPr>
              <a:t>Graph </a:t>
            </a:r>
            <a:r>
              <a:rPr lang="en-US" sz="2800" dirty="0">
                <a:latin typeface="Comic Sans MS"/>
                <a:cs typeface="Comic Sans MS"/>
              </a:rPr>
              <a:t>f(</a:t>
            </a:r>
            <a:r>
              <a:rPr lang="en-US" sz="2800" dirty="0" err="1">
                <a:latin typeface="Comic Sans MS"/>
                <a:cs typeface="Comic Sans MS"/>
              </a:rPr>
              <a:t>θ</a:t>
            </a:r>
            <a:r>
              <a:rPr lang="en-US" sz="2800" dirty="0">
                <a:latin typeface="Comic Sans MS"/>
                <a:cs typeface="Comic Sans MS"/>
              </a:rPr>
              <a:t>) = </a:t>
            </a:r>
            <a:r>
              <a:rPr lang="en-US" sz="2800" dirty="0" err="1">
                <a:latin typeface="Comic Sans MS"/>
                <a:cs typeface="Comic Sans MS"/>
              </a:rPr>
              <a:t>cosθ</a:t>
            </a:r>
            <a:r>
              <a:rPr lang="en-US" sz="2800" dirty="0">
                <a:latin typeface="Comic Sans MS"/>
                <a:cs typeface="Comic Sans MS"/>
              </a:rPr>
              <a:t>  </a:t>
            </a:r>
            <a:r>
              <a:rPr lang="en-US" sz="2800" dirty="0" smtClean="0">
                <a:latin typeface="Comic Sans MS"/>
                <a:cs typeface="Comic Sans MS"/>
              </a:rPr>
              <a:t>and f(</a:t>
            </a:r>
            <a:r>
              <a:rPr lang="en-US" sz="2800" dirty="0" err="1" smtClean="0">
                <a:latin typeface="Comic Sans MS"/>
                <a:cs typeface="Comic Sans MS"/>
              </a:rPr>
              <a:t>θ</a:t>
            </a:r>
            <a:r>
              <a:rPr lang="en-US" sz="2800" dirty="0" smtClean="0">
                <a:latin typeface="Comic Sans MS"/>
                <a:cs typeface="Comic Sans MS"/>
              </a:rPr>
              <a:t>) = </a:t>
            </a:r>
            <a:r>
              <a:rPr lang="en-US" sz="2800" dirty="0" smtClean="0">
                <a:latin typeface="Comic Sans MS"/>
                <a:cs typeface="Comic Sans MS"/>
              </a:rPr>
              <a:t>-2cosθ </a:t>
            </a:r>
            <a:r>
              <a:rPr lang="en-US" sz="2800" dirty="0" smtClean="0">
                <a:latin typeface="Comic Sans MS"/>
                <a:cs typeface="Comic Sans MS"/>
              </a:rPr>
              <a:t>on the same set of axes.</a:t>
            </a:r>
          </a:p>
          <a:p>
            <a:pPr marL="514350" indent="-514350">
              <a:buAutoNum type="arabicParenR"/>
            </a:pPr>
            <a:endParaRPr lang="en-US" sz="2800" dirty="0">
              <a:latin typeface="Comic Sans MS"/>
              <a:cs typeface="Comic Sans MS"/>
            </a:endParaRPr>
          </a:p>
          <a:p>
            <a:pPr marL="514350" indent="-514350">
              <a:buAutoNum type="arabicParenR"/>
            </a:pPr>
            <a:r>
              <a:rPr lang="en-US" sz="2800" dirty="0" smtClean="0">
                <a:latin typeface="Comic Sans MS"/>
                <a:cs typeface="Comic Sans MS"/>
              </a:rPr>
              <a:t>Compare the graphs.</a:t>
            </a:r>
            <a:endParaRPr lang="en-US" sz="2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834886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Example 3: 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52459"/>
            <a:ext cx="7520940" cy="516470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In your calculator, graph the following functions in the same window.</a:t>
            </a:r>
          </a:p>
          <a:p>
            <a:endParaRPr lang="en-US" sz="2800" dirty="0" smtClean="0">
              <a:latin typeface="Comic Sans MS"/>
              <a:cs typeface="Comic Sans MS"/>
            </a:endParaRPr>
          </a:p>
          <a:p>
            <a:pPr marL="514350" indent="-514350">
              <a:buAutoNum type="arabicParenR"/>
            </a:pPr>
            <a:r>
              <a:rPr lang="en-US" sz="2800" dirty="0" smtClean="0">
                <a:latin typeface="Comic Sans MS"/>
                <a:cs typeface="Comic Sans MS"/>
              </a:rPr>
              <a:t>f(</a:t>
            </a:r>
            <a:r>
              <a:rPr lang="en-US" sz="2800" dirty="0" err="1" smtClean="0">
                <a:latin typeface="Comic Sans MS"/>
                <a:cs typeface="Comic Sans MS"/>
              </a:rPr>
              <a:t>θ</a:t>
            </a:r>
            <a:r>
              <a:rPr lang="en-US" sz="2800" dirty="0" smtClean="0">
                <a:latin typeface="Comic Sans MS"/>
                <a:cs typeface="Comic Sans MS"/>
              </a:rPr>
              <a:t>) = </a:t>
            </a:r>
            <a:r>
              <a:rPr lang="en-US" sz="2800" dirty="0" err="1" smtClean="0">
                <a:latin typeface="Comic Sans MS"/>
                <a:cs typeface="Comic Sans MS"/>
              </a:rPr>
              <a:t>sinθ</a:t>
            </a:r>
            <a:endParaRPr lang="en-US" sz="2800" dirty="0" smtClean="0">
              <a:latin typeface="Comic Sans MS"/>
              <a:cs typeface="Comic Sans MS"/>
            </a:endParaRPr>
          </a:p>
          <a:p>
            <a:pPr marL="514350" indent="-514350">
              <a:buAutoNum type="arabicParenR"/>
            </a:pPr>
            <a:r>
              <a:rPr lang="en-US" sz="2800" dirty="0" smtClean="0">
                <a:latin typeface="Comic Sans MS"/>
                <a:cs typeface="Comic Sans MS"/>
              </a:rPr>
              <a:t>f(</a:t>
            </a:r>
            <a:r>
              <a:rPr lang="en-US" sz="2800" dirty="0" err="1" smtClean="0">
                <a:latin typeface="Comic Sans MS"/>
                <a:cs typeface="Comic Sans MS"/>
              </a:rPr>
              <a:t>θ</a:t>
            </a:r>
            <a:r>
              <a:rPr lang="en-US" sz="2800" dirty="0" smtClean="0">
                <a:latin typeface="Comic Sans MS"/>
                <a:cs typeface="Comic Sans MS"/>
              </a:rPr>
              <a:t>) = sin(4θ)</a:t>
            </a:r>
          </a:p>
          <a:p>
            <a:pPr marL="514350" indent="-514350">
              <a:buAutoNum type="arabicParenR"/>
            </a:pPr>
            <a:r>
              <a:rPr lang="en-US" sz="2800" dirty="0" smtClean="0">
                <a:latin typeface="Comic Sans MS"/>
                <a:cs typeface="Comic Sans MS"/>
              </a:rPr>
              <a:t>f(</a:t>
            </a:r>
            <a:r>
              <a:rPr lang="en-US" sz="2800" dirty="0" err="1" smtClean="0">
                <a:latin typeface="Comic Sans MS"/>
                <a:cs typeface="Comic Sans MS"/>
              </a:rPr>
              <a:t>θ</a:t>
            </a:r>
            <a:r>
              <a:rPr lang="en-US" sz="2800" dirty="0" smtClean="0">
                <a:latin typeface="Comic Sans MS"/>
                <a:cs typeface="Comic Sans MS"/>
              </a:rPr>
              <a:t>) = sin(</a:t>
            </a:r>
            <a:r>
              <a:rPr lang="en-US" sz="2800" dirty="0" err="1" smtClean="0">
                <a:latin typeface="Comic Sans MS"/>
                <a:cs typeface="Comic Sans MS"/>
              </a:rPr>
              <a:t>θ</a:t>
            </a:r>
            <a:r>
              <a:rPr lang="en-US" sz="2800" dirty="0" smtClean="0">
                <a:latin typeface="Comic Sans MS"/>
                <a:cs typeface="Comic Sans MS"/>
              </a:rPr>
              <a:t>/4)</a:t>
            </a:r>
          </a:p>
          <a:p>
            <a:pPr marL="514350" indent="-514350">
              <a:buAutoNum type="arabicParenR"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/>
            <a:r>
              <a:rPr lang="en-US" sz="2800" dirty="0" smtClean="0">
                <a:latin typeface="Comic Sans MS"/>
                <a:cs typeface="Comic Sans MS"/>
              </a:rPr>
              <a:t>Compare the three graphs</a:t>
            </a:r>
            <a:endParaRPr lang="en-US" sz="2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42689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Period: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05" y="1100628"/>
            <a:ext cx="8583223" cy="3579849"/>
          </a:xfrm>
        </p:spPr>
        <p:txBody>
          <a:bodyPr>
            <a:normAutofit/>
          </a:bodyPr>
          <a:lstStyle/>
          <a:p>
            <a:r>
              <a:rPr lang="en-US" sz="3200" b="0" dirty="0" smtClean="0">
                <a:latin typeface="Comic Sans MS"/>
                <a:cs typeface="Comic Sans MS"/>
              </a:rPr>
              <a:t>The period of the functions f(</a:t>
            </a:r>
            <a:r>
              <a:rPr lang="en-US" sz="3200" b="0" dirty="0" err="1" smtClean="0">
                <a:latin typeface="Comic Sans MS"/>
                <a:cs typeface="Comic Sans MS"/>
              </a:rPr>
              <a:t>θ</a:t>
            </a:r>
            <a:r>
              <a:rPr lang="en-US" sz="3200" b="0" dirty="0" smtClean="0">
                <a:latin typeface="Comic Sans MS"/>
                <a:cs typeface="Comic Sans MS"/>
              </a:rPr>
              <a:t>) = sin(</a:t>
            </a:r>
            <a:r>
              <a:rPr lang="en-US" sz="3200" b="0" dirty="0" err="1" smtClean="0">
                <a:latin typeface="Comic Sans MS"/>
                <a:cs typeface="Comic Sans MS"/>
              </a:rPr>
              <a:t>kθ</a:t>
            </a:r>
            <a:r>
              <a:rPr lang="en-US" sz="3200" b="0" dirty="0" smtClean="0">
                <a:latin typeface="Comic Sans MS"/>
                <a:cs typeface="Comic Sans MS"/>
              </a:rPr>
              <a:t>) and f(</a:t>
            </a:r>
            <a:r>
              <a:rPr lang="en-US" sz="3200" b="0" dirty="0" err="1" smtClean="0">
                <a:latin typeface="Comic Sans MS"/>
                <a:cs typeface="Comic Sans MS"/>
              </a:rPr>
              <a:t>θ</a:t>
            </a:r>
            <a:r>
              <a:rPr lang="en-US" sz="3200" b="0" dirty="0" smtClean="0">
                <a:latin typeface="Comic Sans MS"/>
                <a:cs typeface="Comic Sans MS"/>
              </a:rPr>
              <a:t>) = </a:t>
            </a:r>
            <a:r>
              <a:rPr lang="en-US" sz="3200" b="0" dirty="0" err="1" smtClean="0">
                <a:latin typeface="Comic Sans MS"/>
                <a:cs typeface="Comic Sans MS"/>
              </a:rPr>
              <a:t>cos</a:t>
            </a:r>
            <a:r>
              <a:rPr lang="en-US" sz="3200" b="0" dirty="0" smtClean="0">
                <a:latin typeface="Comic Sans MS"/>
                <a:cs typeface="Comic Sans MS"/>
              </a:rPr>
              <a:t>(</a:t>
            </a:r>
            <a:r>
              <a:rPr lang="en-US" sz="3200" b="0" dirty="0" err="1" smtClean="0">
                <a:latin typeface="Comic Sans MS"/>
                <a:cs typeface="Comic Sans MS"/>
              </a:rPr>
              <a:t>kθ</a:t>
            </a:r>
            <a:r>
              <a:rPr lang="en-US" sz="3200" b="0" dirty="0" smtClean="0">
                <a:latin typeface="Comic Sans MS"/>
                <a:cs typeface="Comic Sans MS"/>
              </a:rPr>
              <a:t>) is </a:t>
            </a:r>
          </a:p>
          <a:p>
            <a:endParaRPr lang="en-US" sz="3200" b="0" dirty="0">
              <a:latin typeface="Comic Sans MS"/>
              <a:cs typeface="Comic Sans MS"/>
            </a:endParaRPr>
          </a:p>
          <a:p>
            <a:pPr algn="ctr"/>
            <a:r>
              <a:rPr lang="en-US" sz="3200" b="0" dirty="0" smtClean="0">
                <a:latin typeface="Comic Sans MS"/>
                <a:cs typeface="Comic Sans MS"/>
              </a:rPr>
              <a:t>P = 		where k &gt; 0</a:t>
            </a:r>
            <a:endParaRPr lang="en-US" sz="3200" b="0" dirty="0">
              <a:latin typeface="Comic Sans MS"/>
              <a:cs typeface="Comic Sans MS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555425"/>
              </p:ext>
            </p:extLst>
          </p:nvPr>
        </p:nvGraphicFramePr>
        <p:xfrm>
          <a:off x="3391260" y="2514134"/>
          <a:ext cx="5588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558800" imgH="1092200" progId="Equation.3">
                  <p:embed/>
                </p:oleObj>
              </mc:Choice>
              <mc:Fallback>
                <p:oleObj name="Equation" r:id="rId3" imgW="558800" imgH="1092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91260" y="2514134"/>
                        <a:ext cx="558800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5950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565" y="365760"/>
            <a:ext cx="7944628" cy="548640"/>
          </a:xfrm>
        </p:spPr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Example 4: State the period of each and graph the function.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3200" b="0" dirty="0" smtClean="0">
                <a:latin typeface="Comic Sans MS"/>
                <a:cs typeface="Comic Sans MS"/>
              </a:rPr>
              <a:t>f(</a:t>
            </a:r>
            <a:r>
              <a:rPr lang="en-US" sz="3200" dirty="0" err="1" smtClean="0">
                <a:latin typeface="Comic Sans MS"/>
                <a:cs typeface="Comic Sans MS"/>
              </a:rPr>
              <a:t>θ</a:t>
            </a:r>
            <a:r>
              <a:rPr lang="en-US" sz="3200" dirty="0" smtClean="0">
                <a:latin typeface="Comic Sans MS"/>
                <a:cs typeface="Comic Sans MS"/>
              </a:rPr>
              <a:t>) = </a:t>
            </a:r>
            <a:r>
              <a:rPr lang="en-US" sz="3200" dirty="0" err="1" smtClean="0">
                <a:latin typeface="Comic Sans MS"/>
                <a:cs typeface="Comic Sans MS"/>
              </a:rPr>
              <a:t>cos</a:t>
            </a:r>
            <a:r>
              <a:rPr lang="en-US" sz="3200" dirty="0" smtClean="0">
                <a:latin typeface="Comic Sans MS"/>
                <a:cs typeface="Comic Sans MS"/>
              </a:rPr>
              <a:t>(</a:t>
            </a:r>
            <a:r>
              <a:rPr lang="en-US" sz="3200" dirty="0" err="1" smtClean="0">
                <a:latin typeface="Comic Sans MS"/>
                <a:cs typeface="Comic Sans MS"/>
              </a:rPr>
              <a:t>θ</a:t>
            </a:r>
            <a:r>
              <a:rPr lang="en-US" sz="3200" dirty="0" smtClean="0">
                <a:latin typeface="Comic Sans MS"/>
                <a:cs typeface="Comic Sans MS"/>
              </a:rPr>
              <a:t>/3)</a:t>
            </a:r>
          </a:p>
          <a:p>
            <a:pPr marL="0" indent="0"/>
            <a:endParaRPr lang="en-US" sz="3200" dirty="0">
              <a:latin typeface="Comic Sans MS"/>
              <a:cs typeface="Comic Sans MS"/>
            </a:endParaRPr>
          </a:p>
          <a:p>
            <a:pPr marL="0" indent="0"/>
            <a:endParaRPr lang="en-US" sz="3200" dirty="0" smtClean="0">
              <a:latin typeface="Comic Sans MS"/>
              <a:cs typeface="Comic Sans MS"/>
            </a:endParaRPr>
          </a:p>
          <a:p>
            <a:pPr marL="514350" indent="-514350">
              <a:buAutoNum type="arabicParenR"/>
            </a:pPr>
            <a:r>
              <a:rPr lang="en-US" sz="3200" b="0" dirty="0" smtClean="0">
                <a:latin typeface="Comic Sans MS"/>
                <a:cs typeface="Comic Sans MS"/>
              </a:rPr>
              <a:t>f(</a:t>
            </a:r>
            <a:r>
              <a:rPr lang="en-US" sz="3200" dirty="0" err="1" smtClean="0">
                <a:latin typeface="Comic Sans MS"/>
                <a:cs typeface="Comic Sans MS"/>
              </a:rPr>
              <a:t>θ</a:t>
            </a:r>
            <a:r>
              <a:rPr lang="en-US" sz="3200" dirty="0" smtClean="0">
                <a:latin typeface="Comic Sans MS"/>
                <a:cs typeface="Comic Sans MS"/>
              </a:rPr>
              <a:t>) = sin(6θ)</a:t>
            </a:r>
            <a:endParaRPr lang="en-US" sz="3200" b="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41736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633</TotalTime>
  <Words>401</Words>
  <Application>Microsoft Macintosh PowerPoint</Application>
  <PresentationFormat>On-screen Show (4:3)</PresentationFormat>
  <Paragraphs>61</Paragraphs>
  <Slides>10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Angles</vt:lpstr>
      <vt:lpstr>Equation</vt:lpstr>
      <vt:lpstr>Amplitude and Period</vt:lpstr>
      <vt:lpstr>PowerPoint Presentation</vt:lpstr>
      <vt:lpstr>Review: Transformations</vt:lpstr>
      <vt:lpstr>Amplitude</vt:lpstr>
      <vt:lpstr>Example 1: Find the Amplitude, the maximum and the minimum.</vt:lpstr>
      <vt:lpstr>Example 2: f(θ) = -2cosθ</vt:lpstr>
      <vt:lpstr>Example 3: </vt:lpstr>
      <vt:lpstr>Period:</vt:lpstr>
      <vt:lpstr>Example 4: State the period of each and graph the function.</vt:lpstr>
      <vt:lpstr>Example 5: g(x) = 0.5 cos (2x)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Graphs of the sine and cosine functions</dc:title>
  <dc:creator>Anita Koen</dc:creator>
  <cp:lastModifiedBy>Anita Koen</cp:lastModifiedBy>
  <cp:revision>10</cp:revision>
  <dcterms:created xsi:type="dcterms:W3CDTF">2014-10-21T00:38:01Z</dcterms:created>
  <dcterms:modified xsi:type="dcterms:W3CDTF">2015-04-04T01:54:54Z</dcterms:modified>
</cp:coreProperties>
</file>