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0"/>
  </p:notesMasterIdLst>
  <p:sldIdLst>
    <p:sldId id="256" r:id="rId2"/>
    <p:sldId id="270" r:id="rId3"/>
    <p:sldId id="277" r:id="rId4"/>
    <p:sldId id="271" r:id="rId5"/>
    <p:sldId id="272" r:id="rId6"/>
    <p:sldId id="273" r:id="rId7"/>
    <p:sldId id="257" r:id="rId8"/>
    <p:sldId id="258" r:id="rId9"/>
    <p:sldId id="275" r:id="rId10"/>
    <p:sldId id="259" r:id="rId11"/>
    <p:sldId id="260" r:id="rId12"/>
    <p:sldId id="276" r:id="rId13"/>
    <p:sldId id="261" r:id="rId14"/>
    <p:sldId id="262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51" autoAdjust="0"/>
  </p:normalViewPr>
  <p:slideViewPr>
    <p:cSldViewPr snapToGrid="0" snapToObjects="1">
      <p:cViewPr varScale="1">
        <p:scale>
          <a:sx n="59" d="100"/>
          <a:sy n="59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6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A43B1-13D2-5044-B101-23141D3613C9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18221-6E57-2F41-880E-A42E86BD5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8221-6E57-2F41-880E-A42E86BD51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6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5/12/15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007" y="5092348"/>
            <a:ext cx="8646993" cy="1048684"/>
          </a:xfrm>
        </p:spPr>
        <p:txBody>
          <a:bodyPr>
            <a:noAutofit/>
          </a:bodyPr>
          <a:lstStyle/>
          <a:p>
            <a:r>
              <a:rPr lang="en-US" sz="5400" dirty="0" smtClean="0"/>
              <a:t>Permutations and Combinations</a:t>
            </a:r>
            <a:endParaRPr lang="en-US" sz="54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6839857" y="272143"/>
            <a:ext cx="1905000" cy="1270000"/>
          </a:xfrm>
          <a:prstGeom prst="snip2Same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2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30" y="1657663"/>
            <a:ext cx="8525734" cy="4875957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Consider the students AJ, Kevin, David, and Bill sitting in a row. </a:t>
            </a:r>
            <a:r>
              <a:rPr lang="en-US" sz="3200" dirty="0"/>
              <a:t>How many ways can we rearrange those </a:t>
            </a:r>
            <a:r>
              <a:rPr lang="en-US" sz="3200" dirty="0" smtClean="0"/>
              <a:t>boys?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65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ORDER: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485900"/>
            <a:ext cx="6799907" cy="46402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Remember that we said order was important here.</a:t>
            </a:r>
          </a:p>
          <a:p>
            <a:r>
              <a:rPr lang="en-US" sz="3600" dirty="0" smtClean="0"/>
              <a:t>If I switch Kevin and David, then the arrangement is NOT the same anymore</a:t>
            </a:r>
          </a:p>
          <a:p>
            <a:r>
              <a:rPr lang="en-US" sz="3600" dirty="0" smtClean="0"/>
              <a:t>Thus the order matters…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55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4192"/>
            <a:ext cx="6508377" cy="76041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Calculator Steps: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07" y="1243773"/>
            <a:ext cx="8099366" cy="5257416"/>
          </a:xfrm>
        </p:spPr>
        <p:txBody>
          <a:bodyPr>
            <a:normAutofit/>
          </a:bodyPr>
          <a:lstStyle/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Type your n (total number of objects)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Go to math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Tab over to PRB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#2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Type your r (how many you are using)</a:t>
            </a:r>
          </a:p>
          <a:p>
            <a:pPr marL="779526" indent="-742950">
              <a:buFont typeface="+mj-lt"/>
              <a:buAutoNum type="arabicPeriod"/>
            </a:pPr>
            <a:r>
              <a:rPr lang="en-US" sz="3600" dirty="0" smtClean="0"/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62040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77" y="1485900"/>
            <a:ext cx="7657582" cy="4640263"/>
          </a:xfrm>
        </p:spPr>
        <p:txBody>
          <a:bodyPr>
            <a:normAutofit/>
          </a:bodyPr>
          <a:lstStyle/>
          <a:p>
            <a:r>
              <a:rPr lang="en-US" sz="3600" dirty="0"/>
              <a:t>Given seven boys on a sports team, how many ways can they line up in a row </a:t>
            </a:r>
            <a:r>
              <a:rPr lang="en-US" sz="3600" dirty="0" smtClean="0"/>
              <a:t>of 4 side </a:t>
            </a:r>
            <a:r>
              <a:rPr lang="en-US" sz="3600" dirty="0"/>
              <a:t>by side to take a picture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80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31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31" y="1877265"/>
            <a:ext cx="7513312" cy="4248898"/>
          </a:xfrm>
        </p:spPr>
        <p:txBody>
          <a:bodyPr>
            <a:normAutofit/>
          </a:bodyPr>
          <a:lstStyle/>
          <a:p>
            <a:r>
              <a:rPr lang="en-US" sz="3600" dirty="0"/>
              <a:t>How many different area codes are possible </a:t>
            </a:r>
            <a:r>
              <a:rPr lang="en-US" sz="3600" dirty="0" smtClean="0"/>
              <a:t>if it cannot begin with 0?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291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6622"/>
            <a:ext cx="6508377" cy="1143000"/>
          </a:xfrm>
        </p:spPr>
        <p:txBody>
          <a:bodyPr/>
          <a:lstStyle/>
          <a:p>
            <a:r>
              <a:rPr lang="en-US" sz="4800" dirty="0" smtClean="0"/>
              <a:t>Combinations (Chill)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9622"/>
            <a:ext cx="7789428" cy="5212402"/>
          </a:xfrm>
        </p:spPr>
        <p:txBody>
          <a:bodyPr>
            <a:normAutofit/>
          </a:bodyPr>
          <a:lstStyle/>
          <a:p>
            <a:r>
              <a:rPr lang="en-US" sz="3600" dirty="0"/>
              <a:t>A combination is arranging things where order IS NOT important</a:t>
            </a:r>
          </a:p>
          <a:p>
            <a:r>
              <a:rPr lang="en-US" sz="3600" dirty="0" err="1" smtClean="0"/>
              <a:t>Eg</a:t>
            </a:r>
            <a:r>
              <a:rPr lang="en-US" sz="3600" dirty="0" smtClean="0"/>
              <a:t>. putting toppings on a pizza, selecting people to put in groups, …</a:t>
            </a:r>
          </a:p>
          <a:p>
            <a:pPr marL="36576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390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Formula: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15" y="1233106"/>
            <a:ext cx="7178983" cy="535572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n is still the total number and r is still how many you are choosing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Read as “n choose r”</a:t>
            </a:r>
          </a:p>
          <a:p>
            <a:r>
              <a:rPr lang="en-US" sz="3600" dirty="0" smtClean="0"/>
              <a:t>Also in calculator, same steps except you choose #3 instead of #2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76081" y="2279953"/>
            <a:ext cx="3132110" cy="182479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696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38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38" y="1485900"/>
            <a:ext cx="7476497" cy="4640263"/>
          </a:xfrm>
        </p:spPr>
        <p:txBody>
          <a:bodyPr>
            <a:normAutofit/>
          </a:bodyPr>
          <a:lstStyle/>
          <a:p>
            <a:r>
              <a:rPr lang="en-US" sz="3600" dirty="0"/>
              <a:t>A certain pizza parlor offers 20 different topping choices and is running a special on a large 3-topping pizza. How many pizza choices are possible?</a:t>
            </a:r>
          </a:p>
        </p:txBody>
      </p:sp>
    </p:spTree>
    <p:extLst>
      <p:ext uri="{BB962C8B-B14F-4D97-AF65-F5344CB8AC3E}">
        <p14:creationId xmlns:p14="http://schemas.microsoft.com/office/powerpoint/2010/main" val="244842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07" y="178218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07" y="1453960"/>
            <a:ext cx="7439683" cy="4672203"/>
          </a:xfrm>
        </p:spPr>
        <p:txBody>
          <a:bodyPr>
            <a:normAutofit/>
          </a:bodyPr>
          <a:lstStyle/>
          <a:p>
            <a:r>
              <a:rPr lang="en-US" sz="3600" dirty="0"/>
              <a:t>There are 20 cats and 14 dogs at a pound. I wish to </a:t>
            </a:r>
            <a:r>
              <a:rPr lang="en-US" sz="3600" dirty="0" smtClean="0"/>
              <a:t>adopt </a:t>
            </a:r>
            <a:r>
              <a:rPr lang="en-US" sz="3600" dirty="0"/>
              <a:t>two of each animal. How many possibilities are available for me to save?</a:t>
            </a:r>
          </a:p>
        </p:txBody>
      </p:sp>
    </p:spTree>
    <p:extLst>
      <p:ext uri="{BB962C8B-B14F-4D97-AF65-F5344CB8AC3E}">
        <p14:creationId xmlns:p14="http://schemas.microsoft.com/office/powerpoint/2010/main" val="251603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6088"/>
            <a:ext cx="7458090" cy="49718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many probability problems, it is necessary to find the TOTAL number of outcomes.  This can be a daunting task if there are a lot of outcomes</a:t>
            </a:r>
          </a:p>
          <a:p>
            <a:r>
              <a:rPr lang="en-US" sz="3600" dirty="0" smtClean="0"/>
              <a:t>Today we are going to talk about techniques for finding such numbers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963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112" y="319176"/>
            <a:ext cx="8646993" cy="1048684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effectLst/>
              </a:rPr>
              <a:t>8.3 I can apply my knowledge of the fundamental counting principle, permutations, and combinations to solve real world scenarios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4489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5986"/>
            <a:ext cx="827105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Fundamental Counting Rule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6088"/>
            <a:ext cx="7458090" cy="49718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for a sequence of two events, in which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event can occur in m different ways and 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can occur in n different ways, the events together can occur in total of m*n ways.</a:t>
            </a:r>
          </a:p>
          <a:p>
            <a:r>
              <a:rPr lang="en-US" sz="3600" dirty="0" smtClean="0"/>
              <a:t>This rule extends to situations involving 2 or more events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28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30" y="1657663"/>
            <a:ext cx="8525734" cy="4875957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are four blood types:  A, B, AB, and O.  Blood can also be RH+ and RH-.  Finally, a blood donor can be classified as either male or female.  How many different ways can a donor have his or her blood labeled?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231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Example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30" y="1657663"/>
            <a:ext cx="8525734" cy="4875957"/>
          </a:xfrm>
        </p:spPr>
        <p:txBody>
          <a:bodyPr>
            <a:noAutofit/>
          </a:bodyPr>
          <a:lstStyle/>
          <a:p>
            <a:r>
              <a:rPr lang="en-US" sz="3200" dirty="0" smtClean="0"/>
              <a:t>Next semester, you are planning to take three courses—Math, English, and humanities. There are 8 sections of math, 5 of English, and 4 of humanities that you find suitable.  Assuming no scheduling conflicts, how many different three-course schedules are possible?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00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5986"/>
            <a:ext cx="6508377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Ordering Things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6088"/>
            <a:ext cx="7458090" cy="49718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Sometimes we need to know how many ways certain things can be arranged</a:t>
            </a:r>
          </a:p>
          <a:p>
            <a:r>
              <a:rPr lang="en-US" sz="3600" dirty="0" smtClean="0"/>
              <a:t>The key thing to notice is whether or not the </a:t>
            </a:r>
            <a:r>
              <a:rPr lang="en-US" sz="3600" u="sng" dirty="0" smtClean="0"/>
              <a:t>order</a:t>
            </a:r>
            <a:r>
              <a:rPr lang="en-US" sz="3600" dirty="0" smtClean="0"/>
              <a:t> of the things is important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230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sz="4800" dirty="0" smtClean="0"/>
              <a:t>Permutations (Picky)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61" y="1485900"/>
            <a:ext cx="7252614" cy="46402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permutation is an arrangement of objects where order </a:t>
            </a:r>
            <a:r>
              <a:rPr lang="en-US" sz="3600" u="sng" dirty="0" smtClean="0"/>
              <a:t>IS important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Eg</a:t>
            </a:r>
            <a:r>
              <a:rPr lang="en-US" sz="3600" dirty="0" smtClean="0"/>
              <a:t>. Putting books on a shelf, lining up for a team picture, …</a:t>
            </a:r>
          </a:p>
          <a:p>
            <a:r>
              <a:rPr lang="en-US" sz="3600" dirty="0" smtClean="0"/>
              <a:t>FCP is a type of a permutation.</a:t>
            </a:r>
          </a:p>
        </p:txBody>
      </p:sp>
    </p:spTree>
    <p:extLst>
      <p:ext uri="{BB962C8B-B14F-4D97-AF65-F5344CB8AC3E}">
        <p14:creationId xmlns:p14="http://schemas.microsoft.com/office/powerpoint/2010/main" val="394398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4192"/>
            <a:ext cx="6508377" cy="76041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Formula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07" y="1294608"/>
            <a:ext cx="8099366" cy="5257416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That means “n </a:t>
            </a:r>
            <a:r>
              <a:rPr lang="en-US" sz="3600" dirty="0" err="1" smtClean="0"/>
              <a:t>permutate</a:t>
            </a:r>
            <a:r>
              <a:rPr lang="en-US" sz="3600" dirty="0" smtClean="0"/>
              <a:t> r”</a:t>
            </a:r>
          </a:p>
          <a:p>
            <a:r>
              <a:rPr lang="en-US" sz="3600" dirty="0" smtClean="0"/>
              <a:t>n is the total and r is how many you are using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09989"/>
              </p:ext>
            </p:extLst>
          </p:nvPr>
        </p:nvGraphicFramePr>
        <p:xfrm>
          <a:off x="878912" y="1325670"/>
          <a:ext cx="3340419" cy="162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863600" imgH="419100" progId="Equation.3">
                  <p:embed/>
                </p:oleObj>
              </mc:Choice>
              <mc:Fallback>
                <p:oleObj name="Equation" r:id="rId3" imgW="863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912" y="1325670"/>
                        <a:ext cx="3340419" cy="162108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98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655</TotalTime>
  <Words>590</Words>
  <Application>Microsoft Macintosh PowerPoint</Application>
  <PresentationFormat>On-screen Show (4:3)</PresentationFormat>
  <Paragraphs>56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Technic</vt:lpstr>
      <vt:lpstr>Equation</vt:lpstr>
      <vt:lpstr>Permutations and Combinations</vt:lpstr>
      <vt:lpstr>PowerPoint Presentation</vt:lpstr>
      <vt:lpstr>8.3 I can apply my knowledge of the fundamental counting principle, permutations, and combinations to solve real world scenarios</vt:lpstr>
      <vt:lpstr>Fundamental Counting Rule</vt:lpstr>
      <vt:lpstr>Example 1</vt:lpstr>
      <vt:lpstr>Example 2</vt:lpstr>
      <vt:lpstr>Ordering Things</vt:lpstr>
      <vt:lpstr>Permutations (Picky)</vt:lpstr>
      <vt:lpstr>Formula</vt:lpstr>
      <vt:lpstr>Example 3</vt:lpstr>
      <vt:lpstr>ORDER: </vt:lpstr>
      <vt:lpstr>Calculator Steps:</vt:lpstr>
      <vt:lpstr>Example 4</vt:lpstr>
      <vt:lpstr>Example 5</vt:lpstr>
      <vt:lpstr>Combinations (Chill)</vt:lpstr>
      <vt:lpstr>Formula:</vt:lpstr>
      <vt:lpstr>Example 6</vt:lpstr>
      <vt:lpstr>Example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Permutations and Combinations</dc:title>
  <dc:creator>Stephanie Moses</dc:creator>
  <cp:lastModifiedBy>Tiffany Hill</cp:lastModifiedBy>
  <cp:revision>14</cp:revision>
  <dcterms:created xsi:type="dcterms:W3CDTF">2013-11-15T19:38:34Z</dcterms:created>
  <dcterms:modified xsi:type="dcterms:W3CDTF">2015-05-12T19:20:22Z</dcterms:modified>
</cp:coreProperties>
</file>